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403" r:id="rId4"/>
    <p:sldId id="404" r:id="rId5"/>
    <p:sldId id="265" r:id="rId6"/>
    <p:sldId id="266" r:id="rId7"/>
    <p:sldId id="267" r:id="rId8"/>
    <p:sldId id="401" r:id="rId9"/>
    <p:sldId id="269" r:id="rId10"/>
    <p:sldId id="400" r:id="rId11"/>
    <p:sldId id="271" r:id="rId12"/>
    <p:sldId id="274" r:id="rId13"/>
    <p:sldId id="273" r:id="rId14"/>
    <p:sldId id="270" r:id="rId15"/>
    <p:sldId id="399" r:id="rId16"/>
    <p:sldId id="272" r:id="rId17"/>
    <p:sldId id="402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45" autoAdjust="0"/>
  </p:normalViewPr>
  <p:slideViewPr>
    <p:cSldViewPr>
      <p:cViewPr varScale="1">
        <p:scale>
          <a:sx n="68" d="100"/>
          <a:sy n="68" d="100"/>
        </p:scale>
        <p:origin x="822" y="6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notesViewPr>
    <p:cSldViewPr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FC4-420A-983C-17E79945E7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2FB-4D35-AA79-5D3A5102BA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FC4-420A-983C-17E79945E7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FC4-420A-983C-17E79945E7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FC4-420A-983C-17E79945E731}"/>
              </c:ext>
            </c:extLst>
          </c:dPt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FB-4D35-AA79-5D3A5102BA5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акне</c:v>
                </c:pt>
                <c:pt idx="1">
                  <c:v>атопический дерматит</c:v>
                </c:pt>
                <c:pt idx="2">
                  <c:v>инфекционные заболевания кожи</c:v>
                </c:pt>
                <c:pt idx="3">
                  <c:v>псориаз</c:v>
                </c:pt>
                <c:pt idx="4">
                  <c:v>другие дерматозы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0.8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FB-4D35-AA79-5D3A5102BA5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DF-455A-8C66-FD328A8B51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DF-455A-8C66-FD328A8B51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7DF-455A-8C66-FD328A8B51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7DF-455A-8C66-FD328A8B510F}"/>
              </c:ext>
            </c:extLst>
          </c:dPt>
          <c:cat>
            <c:strRef>
              <c:f>Лист1!$A$2:$A$5</c:f>
              <c:strCache>
                <c:ptCount val="4"/>
                <c:pt idx="0">
                  <c:v>лёгкой степени тяжести </c:v>
                </c:pt>
                <c:pt idx="1">
                  <c:v>средней степени тяжести 58</c:v>
                </c:pt>
                <c:pt idx="2">
                  <c:v>тяжёлой степени тяжести </c:v>
                </c:pt>
                <c:pt idx="3">
                  <c:v>очень тяжелой степени тяжести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0.38</c:v>
                </c:pt>
                <c:pt idx="2">
                  <c:v>0.32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EF-448A-B869-387DD8E502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7DF-455A-8C66-FD328A8B51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7DF-455A-8C66-FD328A8B51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7DF-455A-8C66-FD328A8B51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7DF-455A-8C66-FD328A8B510F}"/>
              </c:ext>
            </c:extLst>
          </c:dPt>
          <c:cat>
            <c:strRef>
              <c:f>Лист1!$A$2:$A$5</c:f>
              <c:strCache>
                <c:ptCount val="4"/>
                <c:pt idx="0">
                  <c:v>лёгкой степени тяжести </c:v>
                </c:pt>
                <c:pt idx="1">
                  <c:v>средней степени тяжести 58</c:v>
                </c:pt>
                <c:pt idx="2">
                  <c:v>тяжёлой степени тяжести </c:v>
                </c:pt>
                <c:pt idx="3">
                  <c:v>очень тяжелой степени тяжести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EF-448A-B869-387DD8E502B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7DF-455A-8C66-FD328A8B51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7DF-455A-8C66-FD328A8B51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7DF-455A-8C66-FD328A8B51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7DF-455A-8C66-FD328A8B510F}"/>
              </c:ext>
            </c:extLst>
          </c:dPt>
          <c:cat>
            <c:strRef>
              <c:f>Лист1!$A$2:$A$5</c:f>
              <c:strCache>
                <c:ptCount val="4"/>
                <c:pt idx="0">
                  <c:v>лёгкой степени тяжести </c:v>
                </c:pt>
                <c:pt idx="1">
                  <c:v>средней степени тяжести 58</c:v>
                </c:pt>
                <c:pt idx="2">
                  <c:v>тяжёлой степени тяжести </c:v>
                </c:pt>
                <c:pt idx="3">
                  <c:v>очень тяжелой степени тяжести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EF-448A-B869-387DD8E50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Путь, ведущий к здоровью</a:t>
            </a:r>
          </a:p>
          <a:p>
            <a:r>
              <a:rPr lang="ru-RU" dirty="0"/>
              <a:t>Путь к здоровью, осилит идущий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76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3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0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Сверь здесь цифры. Я пишу про 60 000 обобщив всех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4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5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 noEditPoints="1"/>
          </p:cNvSpPr>
          <p:nvPr/>
        </p:nvSpPr>
        <p:spPr bwMode="auto">
          <a:xfrm>
            <a:off x="-3175" y="12700"/>
            <a:ext cx="12192000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ru-RU" smtClean="0"/>
              <a:pPr/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3920/BM2012.0060" TargetMode="External"/><Relationship Id="rId2" Type="http://schemas.openxmlformats.org/officeDocument/2006/relationships/hyperlink" Target="https://www.ncbi.nlm.nih.gov/pubmed/2388697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7000">
              <a:schemeClr val="bg1">
                <a:lumMod val="95000"/>
              </a:schemeClr>
            </a:gs>
            <a:gs pos="7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1844" y="1828800"/>
            <a:ext cx="9753600" cy="3048001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На встречу здоровой коже</a:t>
            </a:r>
            <a:br>
              <a:rPr lang="ru-RU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</a:br>
            <a:br>
              <a:rPr lang="ru-RU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</a:br>
            <a:r>
              <a:rPr lang="ru-RU" sz="3200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Социальный проект</a:t>
            </a:r>
            <a:endParaRPr lang="ru-RU" sz="3200" b="0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352128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000" b="0" i="0" dirty="0">
                <a:solidFill>
                  <a:srgbClr val="545454"/>
                </a:solidFill>
              </a:rPr>
              <a:t>Победим </a:t>
            </a:r>
            <a:r>
              <a:rPr lang="ru-RU" sz="2000" b="0" i="0" dirty="0" err="1">
                <a:solidFill>
                  <a:srgbClr val="545454"/>
                </a:solidFill>
              </a:rPr>
              <a:t>акне</a:t>
            </a:r>
            <a:r>
              <a:rPr lang="ru-RU" sz="2000" b="0" i="0" dirty="0">
                <a:solidFill>
                  <a:srgbClr val="545454"/>
                </a:solidFill>
              </a:rPr>
              <a:t> вместе! Не прячь себя!</a:t>
            </a:r>
          </a:p>
          <a:p>
            <a:r>
              <a:rPr lang="ru-RU" dirty="0">
                <a:solidFill>
                  <a:srgbClr val="545454"/>
                </a:solidFill>
              </a:rPr>
              <a:t>Путь, ведущий к здоровью</a:t>
            </a:r>
          </a:p>
          <a:p>
            <a:r>
              <a:rPr lang="ru-RU" dirty="0">
                <a:solidFill>
                  <a:srgbClr val="545454"/>
                </a:solidFill>
              </a:rPr>
              <a:t>Путь к здоровью, осилит идущий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684A4-B1B8-4697-9169-D16180E4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Введение дополнительных дней приёма только для пациентов с поставленным диагнозом «акне»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2D45D9-A34B-47FD-9EAE-CE2724DD2A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«ДНИ АКНЕ»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896069-B443-4073-A6AE-1951752A70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Привлечение в этот день к приёму сразу нескольких специалистов: гинеколога, эндокринолога, гастроэнтеролога, психолога и психотерапевта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B51D54-7180-4B52-BCF7-2694709FD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9AE78E-09C0-438E-BECF-C1095E79216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Анкетирование, фотофиксация, назначение обследования и лечение</a:t>
            </a:r>
          </a:p>
          <a:p>
            <a:r>
              <a:rPr lang="ru-RU" dirty="0"/>
              <a:t>Разработка коллегиального персонифицированного плана ведения пациента с акне </a:t>
            </a:r>
          </a:p>
        </p:txBody>
      </p:sp>
    </p:spTree>
    <p:extLst>
      <p:ext uri="{BB962C8B-B14F-4D97-AF65-F5344CB8AC3E}">
        <p14:creationId xmlns:p14="http://schemas.microsoft.com/office/powerpoint/2010/main" val="92759001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1D6C416-8745-417C-9A02-720A89C51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Инновационный подход к ведению пациентов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36CCEA3-60F3-45DB-B9B7-45F319927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796" y="1600200"/>
            <a:ext cx="5376978" cy="1680369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Глубокое обследование органов ЖКТ и психической сферы</a:t>
            </a:r>
          </a:p>
          <a:p>
            <a:endParaRPr lang="ru-RU" dirty="0"/>
          </a:p>
          <a:p>
            <a:r>
              <a:rPr lang="ru-RU" dirty="0"/>
              <a:t>Персонифицированный подход к каждому пациенту</a:t>
            </a:r>
          </a:p>
          <a:p>
            <a:endParaRPr lang="ru-RU" dirty="0"/>
          </a:p>
          <a:p>
            <a:r>
              <a:rPr lang="ru-RU" dirty="0"/>
              <a:t>Доступная среда для пациентов с акне по вопросам диагностики, лечения и профилактике акне , а также ассоциированных состояний 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D2D89E26-BB47-4265-BBED-1921582EC9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3" y="3280569"/>
            <a:ext cx="4708525" cy="2354262"/>
          </a:xfr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B82400DA-E7CC-4DEF-8E8D-E5215C405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2054" y="1600201"/>
            <a:ext cx="4709160" cy="10668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Уникальное сочетание в одном лице дерматолога, косметолога и гастроэнтеролога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F34E647-AB8B-458A-891F-FBC741C07D1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Вторая по значимости жалоба у большинства пациентов после дерматологических -дискомфорт и боли в животе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2"/>
                </a:solidFill>
              </a:rPr>
              <a:t>Выявление сочетанной патологии (целиакия, непереносимость лактозы, дисбиоз, хронические заболевания органов пищеварения и эндокринопатии) и одновременной коррекцией акне, а также профилактика осложнений терапии</a:t>
            </a:r>
          </a:p>
        </p:txBody>
      </p:sp>
    </p:spTree>
    <p:extLst>
      <p:ext uri="{BB962C8B-B14F-4D97-AF65-F5344CB8AC3E}">
        <p14:creationId xmlns:p14="http://schemas.microsoft.com/office/powerpoint/2010/main" val="1672148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D5753-DDA9-4462-8F3B-71EFB24D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9344"/>
          </a:xfrm>
        </p:spPr>
        <p:txBody>
          <a:bodyPr/>
          <a:lstStyle/>
          <a:p>
            <a:r>
              <a:rPr lang="ru-RU" sz="1600" dirty="0"/>
              <a:t>В то время как большое число открытий было сделано в отношении важности микробных сообществ в желудочно-кишечном тракте гораздо меньше в настоящее время известно о роли микробов на коже в развитии и поддержании нашей иммунной системы.</a:t>
            </a:r>
            <a:br>
              <a:rPr lang="ru-RU" sz="1600" dirty="0"/>
            </a:br>
            <a:br>
              <a:rPr lang="ru-RU" sz="1600" dirty="0"/>
            </a:br>
            <a:r>
              <a:rPr lang="ru-RU" sz="1200" dirty="0"/>
              <a:t>[Сэнфорд, Джеймс А. и Ричард л. </a:t>
            </a:r>
            <a:r>
              <a:rPr lang="ru-RU" sz="1200" dirty="0" err="1"/>
              <a:t>Галло</a:t>
            </a:r>
            <a:r>
              <a:rPr lang="ru-RU" sz="1200" dirty="0"/>
              <a:t>. "Функции Микробиоты кожи в здоровье и болезни.” Семинары в области иммунологии 25.5 (2013): 370-377. ОНК. Сеть. 25 июля 2018.],</a:t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92728A-9647-4578-BF19-0F1E356247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9" b="3819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0BBACF8-2D9F-4EFC-8A61-0FCF63E9A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33375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F5BA16D-21B9-4E2A-B668-7C7134A0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-279450"/>
            <a:ext cx="9773342" cy="2579652"/>
          </a:xfrm>
        </p:spPr>
        <p:txBody>
          <a:bodyPr>
            <a:normAutofit/>
          </a:bodyPr>
          <a:lstStyle/>
          <a:p>
            <a:r>
              <a:rPr lang="ru-RU" dirty="0"/>
              <a:t>Значение микробиоты кожи и </a:t>
            </a:r>
            <a:r>
              <a:rPr lang="ru-RU" dirty="0" err="1"/>
              <a:t>жкт</a:t>
            </a:r>
            <a:r>
              <a:rPr lang="ru-RU" dirty="0"/>
              <a:t> в патогенезе </a:t>
            </a:r>
            <a:r>
              <a:rPr lang="ru-RU" dirty="0" err="1"/>
              <a:t>акНе</a:t>
            </a:r>
            <a:br>
              <a:rPr lang="ru-RU" dirty="0"/>
            </a:br>
            <a:endParaRPr lang="ru-RU" dirty="0"/>
          </a:p>
        </p:txBody>
      </p:sp>
      <p:sp>
        <p:nvSpPr>
          <p:cNvPr id="22" name="Объект 21">
            <a:extLst>
              <a:ext uri="{FF2B5EF4-FFF2-40B4-BE49-F238E27FC236}">
                <a16:creationId xmlns:a16="http://schemas.microsoft.com/office/drawing/2014/main" id="{12FCAA98-E80F-49AA-BE1D-D1004B1C5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98069" y="2132857"/>
            <a:ext cx="5400600" cy="424847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последние годы </a:t>
            </a:r>
            <a:r>
              <a:rPr lang="ru-RU" b="1" dirty="0">
                <a:solidFill>
                  <a:srgbClr val="FF0000"/>
                </a:solidFill>
              </a:rPr>
              <a:t>аспекты теории «кишечник-мозг-кожа»</a:t>
            </a:r>
            <a:r>
              <a:rPr lang="ru-RU" dirty="0"/>
              <a:t> были дополнительно подтверждены с помощью современных научных исследований проводимых во все мире</a:t>
            </a:r>
          </a:p>
          <a:p>
            <a:pPr marL="285750" indent="-285750"/>
            <a:r>
              <a:rPr lang="ru-RU" dirty="0"/>
              <a:t> выраженность нарушения кишечного микробиоценоза связана с тяжестью течения угревой болезни, за счет способности </a:t>
            </a:r>
            <a:r>
              <a:rPr lang="ru-RU" dirty="0" err="1"/>
              <a:t>нормофлоры</a:t>
            </a:r>
            <a:r>
              <a:rPr lang="ru-RU" dirty="0"/>
              <a:t> регулировать системное воспаление, окислительный стресс, гликемический контроль, содержание липидов в тканях и даже настроение </a:t>
            </a:r>
          </a:p>
          <a:p>
            <a:endParaRPr lang="ru-RU" dirty="0"/>
          </a:p>
          <a:p>
            <a:r>
              <a:rPr lang="en-US" sz="1400" dirty="0"/>
              <a:t>Bowe W., Patel N., Logan A. Acne vulgaris, probiotics and the gut-brain-skin axis: From anecdote to translational medicine. </a:t>
            </a:r>
            <a:r>
              <a:rPr lang="en-US" sz="1400" dirty="0" err="1"/>
              <a:t>Benef</a:t>
            </a:r>
            <a:r>
              <a:rPr lang="en-US" sz="1400" dirty="0"/>
              <a:t>. Microbes. 2014;5:185–199. </a:t>
            </a:r>
            <a:r>
              <a:rPr lang="en-US" sz="1400" dirty="0" err="1"/>
              <a:t>doi</a:t>
            </a:r>
            <a:r>
              <a:rPr lang="en-US" sz="1400" dirty="0"/>
              <a:t>: 10.3920/BM2012.0060. [</a:t>
            </a:r>
            <a:r>
              <a:rPr lang="en-US" sz="1400" u="sng" dirty="0">
                <a:hlinkClick r:id="rId2"/>
              </a:rPr>
              <a:t>PubMed</a:t>
            </a:r>
            <a:r>
              <a:rPr lang="en-US" sz="1400" dirty="0"/>
              <a:t>][</a:t>
            </a:r>
            <a:r>
              <a:rPr lang="en-US" sz="1400" u="sng" dirty="0">
                <a:hlinkClick r:id="rId3"/>
              </a:rPr>
              <a:t>Cross Ref</a:t>
            </a:r>
            <a:r>
              <a:rPr lang="en-US" sz="1400" dirty="0"/>
              <a:t>] </a:t>
            </a:r>
            <a:r>
              <a:rPr lang="ru-RU" dirty="0"/>
              <a:t> </a:t>
            </a:r>
            <a:r>
              <a:rPr lang="ru-RU" b="1" dirty="0"/>
              <a:t> </a:t>
            </a:r>
            <a:endParaRPr lang="ru-RU" dirty="0"/>
          </a:p>
          <a:p>
            <a:pPr marL="45720" indent="0">
              <a:buNone/>
            </a:pPr>
            <a:endParaRPr lang="ru-RU" i="1" dirty="0"/>
          </a:p>
        </p:txBody>
      </p:sp>
      <p:pic>
        <p:nvPicPr>
          <p:cNvPr id="23" name="Объект 19">
            <a:extLst>
              <a:ext uri="{FF2B5EF4-FFF2-40B4-BE49-F238E27FC236}">
                <a16:creationId xmlns:a16="http://schemas.microsoft.com/office/drawing/2014/main" id="{B5D46EA4-5359-424B-B914-ED56F1D64C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9" y="2488935"/>
            <a:ext cx="3164543" cy="2474569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4D1476DB-B366-4BD2-9DFF-9473FB24BA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32" y="2230276"/>
            <a:ext cx="3456384" cy="2991885"/>
          </a:xfrm>
        </p:spPr>
      </p:pic>
    </p:spTree>
    <p:extLst>
      <p:ext uri="{BB962C8B-B14F-4D97-AF65-F5344CB8AC3E}">
        <p14:creationId xmlns:p14="http://schemas.microsoft.com/office/powerpoint/2010/main" val="266460764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AAB320E-EA2E-4D7D-8639-7522F6486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нового за последние годы?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058F15-AE57-46CC-9CA4-F2E922B551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9" y="1826042"/>
            <a:ext cx="4630376" cy="4350205"/>
          </a:xfr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802591E4-B856-44A5-A65A-2E5A2303FE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Микробиом</a:t>
            </a:r>
            <a:r>
              <a:rPr lang="ru-RU" dirty="0"/>
              <a:t> на фоне лечения </a:t>
            </a:r>
            <a:r>
              <a:rPr lang="ru-RU" dirty="0" err="1"/>
              <a:t>изотретиноином</a:t>
            </a:r>
            <a:r>
              <a:rPr lang="ru-RU" dirty="0"/>
              <a:t> </a:t>
            </a:r>
          </a:p>
          <a:p>
            <a:r>
              <a:rPr lang="ru-RU" dirty="0"/>
              <a:t>Диета при </a:t>
            </a:r>
            <a:r>
              <a:rPr lang="ru-RU" dirty="0" err="1"/>
              <a:t>акне</a:t>
            </a:r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pPr marL="45720" indent="0">
              <a:buNone/>
            </a:pPr>
            <a:r>
              <a:rPr lang="ru-RU" dirty="0">
                <a:solidFill>
                  <a:srgbClr val="FF0000"/>
                </a:solidFill>
              </a:rPr>
              <a:t>А знают ли об этом врачи и  пациенты?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90207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0E791-B0DE-44AF-9F95-5E282E6CD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8" y="321125"/>
            <a:ext cx="11953328" cy="1811731"/>
          </a:xfrm>
        </p:spPr>
        <p:txBody>
          <a:bodyPr>
            <a:noAutofit/>
          </a:bodyPr>
          <a:lstStyle/>
          <a:p>
            <a:r>
              <a:rPr lang="ru-RU" sz="3000" dirty="0"/>
              <a:t>Встречи-семинары с визажистами, уроки коррекционного макияжа, поддержка врачей-специалистов, создание здоровой среды – залог верного пути к выздоровлению, и не только кожи…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C0D10B6-D151-4D7D-94C6-234C6CA272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8" y="2884993"/>
            <a:ext cx="2909587" cy="2751583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4593746-0281-4F4C-828C-9842FED979D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2867300"/>
            <a:ext cx="3666231" cy="275194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364" y="2874243"/>
            <a:ext cx="4054542" cy="2762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8788" y="2867301"/>
            <a:ext cx="2696984" cy="27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3962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7F6D8-F7F0-4E44-A28F-720FA917D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Школа </a:t>
            </a:r>
            <a:r>
              <a:rPr lang="ru-RU" dirty="0" err="1"/>
              <a:t>акне</a:t>
            </a:r>
            <a:r>
              <a:rPr lang="ru-RU" dirty="0"/>
              <a:t>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252BC2-EBCE-480E-BDC6-1843C1382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820" y="1844841"/>
            <a:ext cx="4709160" cy="4176447"/>
          </a:xfrm>
        </p:spPr>
        <p:txBody>
          <a:bodyPr/>
          <a:lstStyle/>
          <a:p>
            <a:r>
              <a:rPr lang="ru-RU" dirty="0"/>
              <a:t>Проведение круглых столов для пациентов с </a:t>
            </a:r>
            <a:r>
              <a:rPr lang="ru-RU" dirty="0" err="1"/>
              <a:t>акне</a:t>
            </a:r>
            <a:r>
              <a:rPr lang="ru-RU" dirty="0"/>
              <a:t> с привлечением смежных специалистов</a:t>
            </a:r>
          </a:p>
          <a:p>
            <a:r>
              <a:rPr lang="ru-RU" dirty="0"/>
              <a:t>Ответы на наиболее «наболевшие» вопросы заданные в социальных сетях</a:t>
            </a:r>
          </a:p>
          <a:p>
            <a:r>
              <a:rPr lang="ru-RU" dirty="0"/>
              <a:t>Обследование и лечение пациентов с </a:t>
            </a:r>
            <a:r>
              <a:rPr lang="ru-RU" dirty="0" err="1"/>
              <a:t>акне</a:t>
            </a:r>
            <a:endParaRPr lang="ru-RU" dirty="0"/>
          </a:p>
          <a:p>
            <a:r>
              <a:rPr lang="ru-RU" dirty="0"/>
              <a:t>Создание и </a:t>
            </a:r>
            <a:r>
              <a:rPr lang="ru-RU" dirty="0" err="1"/>
              <a:t>распрпастранение</a:t>
            </a:r>
            <a:r>
              <a:rPr lang="ru-RU" dirty="0"/>
              <a:t> среди пациентов методических материалов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9F0D69-411D-470E-810A-5BBDFCD45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2680321"/>
          </a:xfrm>
        </p:spPr>
        <p:txBody>
          <a:bodyPr>
            <a:normAutofit/>
          </a:bodyPr>
          <a:lstStyle/>
          <a:p>
            <a:r>
              <a:rPr lang="ru-RU" dirty="0"/>
              <a:t>НА БАЗЕ 76 ПОЛИКЛИНИКИ</a:t>
            </a:r>
          </a:p>
          <a:p>
            <a:endParaRPr lang="ru-RU" dirty="0"/>
          </a:p>
          <a:p>
            <a:r>
              <a:rPr lang="ru-RU"/>
              <a:t>С ПРИВЛЕЧЕНИЕМ </a:t>
            </a:r>
            <a:r>
              <a:rPr lang="ru-RU" dirty="0"/>
              <a:t>специалистов из  СЗГМУ им. И.И. Мечникова и </a:t>
            </a:r>
            <a:r>
              <a:rPr lang="ru-RU" dirty="0" err="1"/>
              <a:t>СПбГМПУ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32417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.d-cd.net/8786566s-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6" y="388938"/>
            <a:ext cx="4058548" cy="357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ds01.infourok.ru/uploads/ex/0640/000067e7-d2471dfc/2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ds01.infourok.ru/uploads/ex/0640/000067e7-d2471dfc/2/img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ds01.infourok.ru/uploads/ex/0640/000067e7-d2471dfc/2/img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556" y="274638"/>
            <a:ext cx="4436765" cy="33275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484" y="3145012"/>
            <a:ext cx="4341051" cy="3255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32" y="3596126"/>
            <a:ext cx="3923928" cy="29429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1685" y="553180"/>
            <a:ext cx="4293096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0354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Цель Проекта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828" y="1571554"/>
            <a:ext cx="9753600" cy="43434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Обеспечить доступную, персонифицированную и междисциплинарную медицинскую помощь пациентам с акне на всем этапе лечения и после него</a:t>
            </a:r>
          </a:p>
          <a:p>
            <a:r>
              <a:rPr lang="ru-RU" dirty="0"/>
              <a:t>Улучшить качество жизни и повысить самооценку пациентов с акне</a:t>
            </a:r>
          </a:p>
          <a:p>
            <a:r>
              <a:rPr lang="ru-RU" dirty="0"/>
              <a:t>Привлечь внимание общественности как на само заболевание, так и на психоэмоциональное состояние, социальную дезадаптацию пациентов с акне</a:t>
            </a:r>
          </a:p>
          <a:p>
            <a:r>
              <a:rPr lang="ru-RU" dirty="0"/>
              <a:t>Обеспечить информированность пациентов и их родственников о причинах возникновения, способах диагностики, подходах к лечению и возможностях профилактики акне</a:t>
            </a:r>
          </a:p>
          <a:p>
            <a:r>
              <a:rPr lang="ru-RU" dirty="0"/>
              <a:t>Повысить уровень знаний врачей смежных специальностей по особенностям диагностики, лечения и профилактике акне</a:t>
            </a:r>
          </a:p>
        </p:txBody>
      </p:sp>
    </p:spTree>
    <p:extLst>
      <p:ext uri="{BB962C8B-B14F-4D97-AF65-F5344CB8AC3E}">
        <p14:creationId xmlns:p14="http://schemas.microsoft.com/office/powerpoint/2010/main" val="21223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0EC9B9-0766-48A3-9FF5-AD87704B8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38" y="4471432"/>
            <a:ext cx="2977342" cy="2134706"/>
          </a:xfrm>
          <a:prstGeom prst="rect">
            <a:avLst/>
          </a:prstGeom>
        </p:spPr>
      </p:pic>
      <p:sp>
        <p:nvSpPr>
          <p:cNvPr id="4" name="Звезда: 32 точки 3">
            <a:extLst>
              <a:ext uri="{FF2B5EF4-FFF2-40B4-BE49-F238E27FC236}">
                <a16:creationId xmlns:a16="http://schemas.microsoft.com/office/drawing/2014/main" id="{592B0988-F00D-4D28-9812-3B728D0AD8A1}"/>
              </a:ext>
            </a:extLst>
          </p:cNvPr>
          <p:cNvSpPr/>
          <p:nvPr/>
        </p:nvSpPr>
        <p:spPr>
          <a:xfrm>
            <a:off x="4758888" y="836714"/>
            <a:ext cx="3528392" cy="3126113"/>
          </a:xfrm>
          <a:prstGeom prst="star32">
            <a:avLst>
              <a:gd name="adj" fmla="val 3999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61964" y="274638"/>
            <a:ext cx="8909250" cy="562076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Проблема доступности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4166" y="692696"/>
            <a:ext cx="4367728" cy="3888431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  <a:p>
            <a:r>
              <a:rPr lang="ru-RU" dirty="0"/>
              <a:t>19 </a:t>
            </a:r>
            <a:r>
              <a:rPr lang="ru-RU" dirty="0" err="1"/>
              <a:t>вузОВ</a:t>
            </a:r>
            <a:endParaRPr lang="ru-RU" dirty="0"/>
          </a:p>
          <a:p>
            <a:endParaRPr lang="ru-RU" dirty="0"/>
          </a:p>
          <a:p>
            <a:r>
              <a:rPr lang="ru-RU" dirty="0"/>
              <a:t>ФГБОУ ВО «Санкт-Петербургский горный университет» (Горный университет)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Верховный Суд РФ Высший Арбитражный Суд РФ Севере» - Западный филиал ФГБОУ ВО «Российский государственный университет правосудия» (ФГБОУВО РГУП)</a:t>
            </a:r>
          </a:p>
          <a:p>
            <a:endParaRPr lang="ru-RU" dirty="0"/>
          </a:p>
          <a:p>
            <a:r>
              <a:rPr lang="ru-RU" dirty="0"/>
              <a:t>ФГБУ «НМИЦ имени </a:t>
            </a:r>
            <a:r>
              <a:rPr lang="ru-RU" dirty="0" err="1"/>
              <a:t>В.А.Алмазова</a:t>
            </a:r>
            <a:r>
              <a:rPr lang="ru-RU" dirty="0"/>
              <a:t>» Минздрава России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ЧОУ ВО «Санкт-Петербургский университет технологий управления и экономики»</a:t>
            </a:r>
          </a:p>
          <a:p>
            <a:endParaRPr lang="ru-RU" dirty="0"/>
          </a:p>
          <a:p>
            <a:pPr fontAlgn="t"/>
            <a:r>
              <a:rPr lang="ru-RU" dirty="0"/>
              <a:t>ФГБОУ ВО “Санкт-Петербургский государственный институт культуры” </a:t>
            </a:r>
            <a:r>
              <a:rPr lang="ru-RU" dirty="0" err="1"/>
              <a:t>СПбГИК</a:t>
            </a:r>
            <a:endParaRPr lang="ru-RU" dirty="0"/>
          </a:p>
          <a:p>
            <a:pPr fontAlgn="t"/>
            <a:endParaRPr lang="ru-RU" dirty="0"/>
          </a:p>
          <a:p>
            <a:pPr fontAlgn="t"/>
            <a:r>
              <a:rPr lang="ru-RU" dirty="0">
                <a:solidFill>
                  <a:schemeClr val="tx1"/>
                </a:solidFill>
              </a:rPr>
              <a:t>Финансовый университет при правительстве РФ Санкт-Петербургский филиал И Т.Д…..</a:t>
            </a:r>
          </a:p>
          <a:p>
            <a:endParaRPr lang="ru-RU" dirty="0"/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15 колледжей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1 лицей</a:t>
            </a:r>
          </a:p>
          <a:p>
            <a:endParaRPr lang="ru-RU" dirty="0"/>
          </a:p>
          <a:p>
            <a:r>
              <a:rPr lang="ru-RU" sz="5000" dirty="0">
                <a:solidFill>
                  <a:srgbClr val="FF0000"/>
                </a:solidFill>
              </a:rPr>
              <a:t>Поликлиника обслуживает контингент 59 000 человек. Из них свыше 10 000 подростков до 18 ЛЕТ.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221315" y="1772817"/>
            <a:ext cx="2673297" cy="136815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b="1" dirty="0"/>
              <a:t>35 учебных заведений прикреплённых к кабинету = 1 врач дерматолог</a:t>
            </a:r>
          </a:p>
          <a:p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8470676" y="260648"/>
            <a:ext cx="3724674" cy="7344816"/>
          </a:xfrm>
        </p:spPr>
        <p:txBody>
          <a:bodyPr>
            <a:noAutofit/>
          </a:bodyPr>
          <a:lstStyle/>
          <a:p>
            <a:r>
              <a:rPr lang="ru-RU" sz="1400" dirty="0"/>
              <a:t>ФГАОУ ВО «Санкт-Петербургский Политехнический университет Петра Великого»</a:t>
            </a:r>
          </a:p>
          <a:p>
            <a:r>
              <a:rPr lang="ru-RU" sz="1400" dirty="0"/>
              <a:t>(ФГАОУ ВО </a:t>
            </a:r>
            <a:r>
              <a:rPr lang="ru-RU" sz="1400" dirty="0" err="1"/>
              <a:t>СПбПУ</a:t>
            </a:r>
            <a:r>
              <a:rPr lang="ru-RU" sz="1400" dirty="0"/>
              <a:t>)</a:t>
            </a:r>
          </a:p>
          <a:p>
            <a:r>
              <a:rPr lang="ru-RU" sz="1400" dirty="0"/>
              <a:t>ФГБОУ ВО «Российский государственный гидрометеорологический университет»</a:t>
            </a:r>
          </a:p>
          <a:p>
            <a:r>
              <a:rPr lang="ru-RU" sz="1400" dirty="0"/>
              <a:t>(ФГБОУ ВО «РГГМУ»)</a:t>
            </a:r>
          </a:p>
          <a:p>
            <a:r>
              <a:rPr lang="ru-RU" sz="1400" dirty="0"/>
              <a:t>ФГАОУ ВО "Санкт-Петербургский государственный электротехнический университет "ЛЭТИ" имени В.И. Ульянова (Ленина)" (</a:t>
            </a:r>
            <a:r>
              <a:rPr lang="ru-RU" sz="1400" dirty="0" err="1"/>
              <a:t>СПбГЭТУ</a:t>
            </a:r>
            <a:r>
              <a:rPr lang="ru-RU" sz="1400" dirty="0"/>
              <a:t> «ЛЭТИ»)</a:t>
            </a:r>
          </a:p>
          <a:p>
            <a:r>
              <a:rPr lang="ru-RU" sz="1400" dirty="0"/>
              <a:t>ФГБОУ ВПО «Санкт-Петербургский государственный Лесотехнический университет имени СМ. Кирова» (</a:t>
            </a:r>
            <a:r>
              <a:rPr lang="ru-RU" sz="1400" dirty="0" err="1"/>
              <a:t>СПбГЛТУ</a:t>
            </a:r>
            <a:r>
              <a:rPr lang="ru-RU" sz="1400" dirty="0"/>
              <a:t>)</a:t>
            </a:r>
          </a:p>
          <a:p>
            <a:r>
              <a:rPr lang="ru-RU" sz="1400" dirty="0"/>
              <a:t>ФГБОУ ВО СЗГМУ им. И.И. Мечникова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!</a:t>
            </a:r>
            <a:r>
              <a:rPr lang="ru-RU" sz="1600" b="1" dirty="0"/>
              <a:t> Всего, более 60 000 студентов и аспирантов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93768A2-C055-48FC-B73C-53EAB43D6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253608"/>
              </p:ext>
            </p:extLst>
          </p:nvPr>
        </p:nvGraphicFramePr>
        <p:xfrm>
          <a:off x="454166" y="4869160"/>
          <a:ext cx="4920166" cy="1351376"/>
        </p:xfrm>
        <a:graphic>
          <a:graphicData uri="http://schemas.openxmlformats.org/drawingml/2006/table">
            <a:tbl>
              <a:tblPr/>
              <a:tblGrid>
                <a:gridCol w="4920166">
                  <a:extLst>
                    <a:ext uri="{9D8B030D-6E8A-4147-A177-3AD203B41FA5}">
                      <a16:colId xmlns:a16="http://schemas.microsoft.com/office/drawing/2014/main" val="982501961"/>
                    </a:ext>
                  </a:extLst>
                </a:gridCol>
              </a:tblGrid>
              <a:tr h="1351376">
                <a:tc>
                  <a:txBody>
                    <a:bodyPr/>
                    <a:lstStyle/>
                    <a:p>
                      <a:pPr algn="l" fontAlgn="t"/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ФГБОУ ВО «Санкт-Петербургский государственный педиатрический медицинский университет» Министерства здравоохранения Российской Федерации</a:t>
                      </a:r>
                    </a:p>
                    <a:p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(ФГБОУ ВО </a:t>
                      </a:r>
                      <a:r>
                        <a:rPr lang="ru-RU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СПбГПМУ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Минздрава России)</a:t>
                      </a:r>
                    </a:p>
                    <a:p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6000 студентов</a:t>
                      </a:r>
                    </a:p>
                    <a:p>
                      <a:pPr algn="l" fontAlgn="t"/>
                      <a:endParaRPr lang="ru-RU" sz="12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40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наш контингент?</a:t>
            </a:r>
            <a:br>
              <a:rPr lang="ru-RU" dirty="0"/>
            </a:br>
            <a:endParaRPr lang="ru-RU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65E483D8-3363-428E-A5E7-47DA0CCAD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828" y="6381328"/>
            <a:ext cx="5088946" cy="484790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!</a:t>
            </a:r>
            <a:r>
              <a:rPr lang="ru-RU" dirty="0">
                <a:solidFill>
                  <a:srgbClr val="FF0000"/>
                </a:solidFill>
              </a:rPr>
              <a:t> Участие в проекте бесплатно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6040C4-149E-4B63-BC5E-24C5AFB78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1764" y="1170381"/>
            <a:ext cx="5787923" cy="5237318"/>
          </a:xfrm>
        </p:spPr>
        <p:txBody>
          <a:bodyPr>
            <a:normAutofit fontScale="47500" lnSpcReduction="20000"/>
          </a:bodyPr>
          <a:lstStyle/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Малоимущие слои молодёжи от 14 до 25 лет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РФ и иностранные граждане, часто без знания русского языка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Сменившие кардинально место жительства, климат, привычные бытовые условия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Оставшиеся без попечительства родителей и взрослых родственников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Подвергающиеся колоссальной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-эмоциональной нагрузке и социальной адаптации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Питающиеся неправильно и нерационально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Нарушающие режим сна и бодрствования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Проживающие, как правило, в общежитиях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сопутствующие заболевания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2D8684-0FDA-4FBE-B314-E79A71302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B91EF90-B15B-48C9-BB2B-4831C929CB2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3268555"/>
            <a:ext cx="4230216" cy="3381539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4D8A2F-DC14-4137-A054-CA4F69A617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5" t="-10569" r="50378" b="-1009"/>
          <a:stretch/>
        </p:blipFill>
        <p:spPr>
          <a:xfrm>
            <a:off x="6172601" y="955831"/>
            <a:ext cx="2340279" cy="22718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F90E04-D167-44C0-A13E-352A14F0F0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8708" y="1172194"/>
            <a:ext cx="3022808" cy="205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91635-886B-4A5C-ACB3-B3AFAF4D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Наиболее частая нозология на приёме врача дерматолога - акне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F5368A7-9B68-4660-BBAB-69B0BE4B2CB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4401915"/>
              </p:ext>
            </p:extLst>
          </p:nvPr>
        </p:nvGraphicFramePr>
        <p:xfrm>
          <a:off x="1233488" y="1828800"/>
          <a:ext cx="470852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22D7DB85-7C7B-4472-B1D6-71D996CB78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По степеням тяжести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8A21CED5-1C75-4A03-AC3B-2638CC74F6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327713"/>
              </p:ext>
            </p:extLst>
          </p:nvPr>
        </p:nvGraphicFramePr>
        <p:xfrm>
          <a:off x="6094412" y="1828800"/>
          <a:ext cx="5256584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16156-D0D0-4583-8434-F0024D683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22114"/>
          </a:xfrm>
        </p:spPr>
        <p:txBody>
          <a:bodyPr/>
          <a:lstStyle/>
          <a:p>
            <a:r>
              <a:rPr lang="ru-RU" dirty="0"/>
              <a:t>Виды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7614" y="1213502"/>
            <a:ext cx="9753600" cy="516782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Запуск социального проекта с привлечением </a:t>
            </a:r>
            <a:r>
              <a:rPr lang="ru-RU" dirty="0" err="1"/>
              <a:t>интернет-ресурсов</a:t>
            </a:r>
            <a:r>
              <a:rPr lang="ru-RU" dirty="0"/>
              <a:t> (реклама через созданные группы в социальных сетях), общественности (участие в школах пациентов и врачей, междисциплинарных конференциях и конгрессах), активной молодежи (студенческое научное общество, студенческие активы и общественные студенческие организации) и пр. </a:t>
            </a:r>
          </a:p>
          <a:p>
            <a:r>
              <a:rPr lang="ru-RU" dirty="0"/>
              <a:t>Первичное обследование пациентов (анкетирование, беседа, сбор анамнеза и осмотр)</a:t>
            </a:r>
          </a:p>
          <a:p>
            <a:r>
              <a:rPr lang="ru-RU" dirty="0"/>
              <a:t>Дополнительное обследование (лабораторное, инструментальное, психологическое, консультации специалистов: психолог, гастроэнтеролог, диетолог, гинеколог, эндокринолог, невролог и пр.)</a:t>
            </a:r>
          </a:p>
          <a:p>
            <a:r>
              <a:rPr lang="ru-RU" dirty="0"/>
              <a:t>Постановка диагноза и назначение лечения (включая социально-психологическую адаптацию)</a:t>
            </a:r>
          </a:p>
          <a:p>
            <a:r>
              <a:rPr lang="ru-RU" dirty="0"/>
              <a:t>Динамическое наблюдение</a:t>
            </a:r>
          </a:p>
          <a:p>
            <a:r>
              <a:rPr lang="ru-RU" dirty="0"/>
              <a:t>Контроль за состоянием больного (диспансерное наблюдение)</a:t>
            </a:r>
          </a:p>
          <a:p>
            <a:r>
              <a:rPr lang="ru-RU" dirty="0"/>
              <a:t>Профилактические осмотры</a:t>
            </a:r>
          </a:p>
        </p:txBody>
      </p:sp>
    </p:spTree>
    <p:extLst>
      <p:ext uri="{BB962C8B-B14F-4D97-AF65-F5344CB8AC3E}">
        <p14:creationId xmlns:p14="http://schemas.microsoft.com/office/powerpoint/2010/main" val="245743791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CD3DB1F-74E2-481C-BB7A-1369EF87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188640"/>
            <a:ext cx="11449272" cy="2027075"/>
          </a:xfrm>
        </p:spPr>
        <p:txBody>
          <a:bodyPr>
            <a:normAutofit fontScale="90000"/>
          </a:bodyPr>
          <a:lstStyle/>
          <a:p>
            <a:r>
              <a:rPr lang="ru-RU" dirty="0"/>
              <a:t>Организация и проведение выездных школ пациентов, лекций и круглых столов непосредственно в учебных заведениях и общежитиях студентов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69D8517C-D6B2-4DF1-80B5-18D310CF46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2743200"/>
            <a:ext cx="4708525" cy="3428999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11F4E5A1-2981-494C-A060-8DAEA3060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5813" y="2215715"/>
            <a:ext cx="4709160" cy="838201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Опыт российской и зарубежной дерматологии и косметологии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7EECA6EA-12E2-4B02-9551-A1E7E3BF2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5813" y="3284984"/>
            <a:ext cx="4709160" cy="342899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Информирование пациентов о заболевании, методах диагностики, лечения и профилактики акне</a:t>
            </a:r>
          </a:p>
          <a:p>
            <a:r>
              <a:rPr lang="ru-RU" dirty="0"/>
              <a:t> Работа в режиме «вопрос-ответ»</a:t>
            </a:r>
          </a:p>
          <a:p>
            <a:r>
              <a:rPr lang="ru-RU" dirty="0"/>
              <a:t>Запись на дни приёма в «дни </a:t>
            </a:r>
            <a:r>
              <a:rPr lang="ru-RU" dirty="0" err="1"/>
              <a:t>акне</a:t>
            </a:r>
            <a:r>
              <a:rPr lang="ru-RU" dirty="0"/>
              <a:t>»</a:t>
            </a:r>
          </a:p>
          <a:p>
            <a:r>
              <a:rPr lang="ru-RU" dirty="0"/>
              <a:t>Анкетирование по ДИКЖ (дерматологический индекс качества жизни и </a:t>
            </a:r>
            <a:r>
              <a:rPr lang="en-US" dirty="0"/>
              <a:t>APSEA (</a:t>
            </a:r>
            <a:r>
              <a:rPr lang="ru-RU" dirty="0"/>
              <a:t>индекс социального воздействия акне)</a:t>
            </a:r>
          </a:p>
          <a:p>
            <a:r>
              <a:rPr lang="ru-RU" dirty="0"/>
              <a:t>Участие в программе</a:t>
            </a:r>
          </a:p>
        </p:txBody>
      </p:sp>
    </p:spTree>
    <p:extLst>
      <p:ext uri="{BB962C8B-B14F-4D97-AF65-F5344CB8AC3E}">
        <p14:creationId xmlns:p14="http://schemas.microsoft.com/office/powerpoint/2010/main" val="187093904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82E89-DC80-4102-98AB-3CF924529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в социальных сетях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92E9A22-8CFD-4FCE-97BA-FC16381F27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37" y="2124636"/>
            <a:ext cx="4708525" cy="3608619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D83A3101-C695-4AEA-B749-361971872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2054" y="2124636"/>
            <a:ext cx="4709160" cy="3428999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Современные подростки обращаются за информацией в интернет, часто следуют откровенно непрофессиональным доморощенным советам</a:t>
            </a:r>
          </a:p>
          <a:p>
            <a:pPr marL="45720" indent="0">
              <a:buNone/>
            </a:pPr>
            <a:r>
              <a:rPr lang="ru-RU" dirty="0">
                <a:solidFill>
                  <a:srgbClr val="FF0000"/>
                </a:solidFill>
              </a:rPr>
              <a:t>«НЕ МОЖЕШЬ ПОБЕДИТЬ – ВОЗГЛАВЬ!»</a:t>
            </a:r>
          </a:p>
        </p:txBody>
      </p:sp>
    </p:spTree>
    <p:extLst>
      <p:ext uri="{BB962C8B-B14F-4D97-AF65-F5344CB8AC3E}">
        <p14:creationId xmlns:p14="http://schemas.microsoft.com/office/powerpoint/2010/main" val="131991928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ontinental_Asia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70CD11E-D00E-4D87-BB88-F5D221E5EB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Серия Карты мира, шаблон презентации Азия (широкоформатный)</Template>
  <TotalTime>0</TotalTime>
  <Words>918</Words>
  <Application>Microsoft Office PowerPoint</Application>
  <PresentationFormat>Произвольный</PresentationFormat>
  <Paragraphs>128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Times New Roman</vt:lpstr>
      <vt:lpstr>Continental_Asia_16x9</vt:lpstr>
      <vt:lpstr>На встречу здоровой коже  Социальный проект</vt:lpstr>
      <vt:lpstr>Презентация PowerPoint</vt:lpstr>
      <vt:lpstr>Цель Проекта  </vt:lpstr>
      <vt:lpstr>Проблема доступности</vt:lpstr>
      <vt:lpstr>Кто наш контингент? </vt:lpstr>
      <vt:lpstr>Наиболее частая нозология на приёме врача дерматолога - акне</vt:lpstr>
      <vt:lpstr>Виды деятельности</vt:lpstr>
      <vt:lpstr>Организация и проведение выездных школ пациентов, лекций и круглых столов непосредственно в учебных заведениях и общежитиях студентов</vt:lpstr>
      <vt:lpstr>Работа в социальных сетях</vt:lpstr>
      <vt:lpstr>Введение дополнительных дней приёма только для пациентов с поставленным диагнозом «акне»</vt:lpstr>
      <vt:lpstr>Инновационный подход к ведению пациентов</vt:lpstr>
      <vt:lpstr>В то время как большое число открытий было сделано в отношении важности микробных сообществ в желудочно-кишечном тракте гораздо меньше в настоящее время известно о роли микробов на коже в развитии и поддержании нашей иммунной системы.  [Сэнфорд, Джеймс А. и Ричард л. Галло. "Функции Микробиоты кожи в здоровье и болезни.” Семинары в области иммунологии 25.5 (2013): 370-377. ОНК. Сеть. 25 июля 2018.], </vt:lpstr>
      <vt:lpstr>Значение микробиоты кожи и жкт в патогенезе акНе </vt:lpstr>
      <vt:lpstr>Что нового за последние годы?</vt:lpstr>
      <vt:lpstr>Встречи-семинары с визажистами, уроки коррекционного макияжа, поддержка врачей-специалистов, создание здоровой среды – залог верного пути к выздоровлению, и не только кожи…</vt:lpstr>
      <vt:lpstr>Школа акне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2018-11-27T19:57:25Z</dcterms:created>
  <dcterms:modified xsi:type="dcterms:W3CDTF">2018-11-30T08:20:20Z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TC028048679991</vt:lpwstr>
  </property>
</Properties>
</file>